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490" r:id="rId5"/>
    <p:sldId id="476" r:id="rId6"/>
    <p:sldId id="548" r:id="rId7"/>
    <p:sldId id="556" r:id="rId8"/>
    <p:sldId id="550" r:id="rId9"/>
    <p:sldId id="549" r:id="rId10"/>
    <p:sldId id="551" r:id="rId11"/>
    <p:sldId id="553" r:id="rId12"/>
    <p:sldId id="552" r:id="rId13"/>
  </p:sldIdLst>
  <p:sldSz cx="12192000" cy="6858000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8861"/>
    <a:srgbClr val="9A9B9D"/>
    <a:srgbClr val="AEB0AF"/>
    <a:srgbClr val="CEC7C1"/>
    <a:srgbClr val="8C8D90"/>
    <a:srgbClr val="D25350"/>
    <a:srgbClr val="808184"/>
    <a:srgbClr val="75767A"/>
    <a:srgbClr val="4E4F54"/>
    <a:srgbClr val="8488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75" autoAdjust="0"/>
    <p:restoredTop sz="95667" autoAdjust="0"/>
  </p:normalViewPr>
  <p:slideViewPr>
    <p:cSldViewPr snapToGrid="0" showGuides="1">
      <p:cViewPr varScale="1">
        <p:scale>
          <a:sx n="248" d="100"/>
          <a:sy n="248" d="100"/>
        </p:scale>
        <p:origin x="208" y="1200"/>
      </p:cViewPr>
      <p:guideLst/>
    </p:cSldViewPr>
  </p:slideViewPr>
  <p:outlineViewPr>
    <p:cViewPr>
      <p:scale>
        <a:sx n="33" d="100"/>
        <a:sy n="33" d="100"/>
      </p:scale>
      <p:origin x="0" y="-2216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>
        <p:scale>
          <a:sx n="50" d="100"/>
          <a:sy n="50" d="100"/>
        </p:scale>
        <p:origin x="5664" y="167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533024-10F1-4BC3-BAA5-CB28D8F9B61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338" y="8810624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74A39D-78C5-4FF5-94A2-BCBFAF602A34}" type="datetimeFigureOut">
              <a:rPr lang="en-US" smtClean="0">
                <a:latin typeface="+mn-lt"/>
              </a:rPr>
              <a:t>5/16/23</a:t>
            </a:fld>
            <a:endParaRPr lang="en-US" dirty="0"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2005F-34EB-4228-A469-9DA7EF685E3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0" y="8810626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algn="l"/>
            <a:fld id="{C75DCF9F-B5D2-4E17-BF72-5579017E6EA3}" type="slidenum">
              <a:rPr lang="en-US" smtClean="0">
                <a:latin typeface="+mn-lt"/>
              </a:rPr>
              <a:pPr algn="l"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3575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image8.jpeg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4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D7992059-949A-4D84-A84D-82EB5F97947B}" type="datetimeFigureOut">
              <a:rPr lang="en-US" smtClean="0"/>
              <a:pPr/>
              <a:t>5/16/23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73577"/>
            <a:ext cx="5607050" cy="366077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" y="8801100"/>
            <a:ext cx="3038475" cy="4667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n-lt"/>
              </a:defRPr>
            </a:lvl1pPr>
          </a:lstStyle>
          <a:p>
            <a:fld id="{DBFF095A-F86B-4B29-8A9F-DF3D3D1F3E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89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lnSpc>
        <a:spcPct val="90000"/>
      </a:lnSpc>
      <a:spcBef>
        <a:spcPts val="300"/>
      </a:spcBef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F095A-F86B-4B29-8A9F-DF3D3D1F3E2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675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how we </a:t>
            </a:r>
            <a:r>
              <a:rPr lang="en-US" dirty="0" err="1"/>
              <a:t>gonna</a:t>
            </a:r>
            <a:r>
              <a:rPr lang="en-US" dirty="0"/>
              <a:t> spent the next 45 minutes.</a:t>
            </a:r>
          </a:p>
          <a:p>
            <a:endParaRPr lang="en-US" dirty="0"/>
          </a:p>
          <a:p>
            <a:r>
              <a:rPr lang="en-US" dirty="0"/>
              <a:t>I will start by showing you what I have been doing before joining the imaging team. </a:t>
            </a:r>
          </a:p>
          <a:p>
            <a:r>
              <a:rPr lang="en-US" dirty="0"/>
              <a:t>Then in the first part  I will describe my work as an imaging software developer</a:t>
            </a:r>
          </a:p>
          <a:p>
            <a:r>
              <a:rPr lang="en-US" dirty="0"/>
              <a:t>In the second part, I will talk about my work as Embedded imaging software developer and you will see how much the *embedded* word is important.</a:t>
            </a:r>
          </a:p>
          <a:p>
            <a:r>
              <a:rPr lang="en-US" dirty="0"/>
              <a:t>Finally I will give my vision of the CIS position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F095A-F86B-4B29-8A9F-DF3D3D1F3E2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502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Presentation of what they are, how to get them, and to run them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F095A-F86B-4B29-8A9F-DF3D3D1F3E2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2459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337BA4A-B024-42C0-AEE3-721B228F8259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29E6EA7-E7F1-42F0-95B8-1B1A5A465AF6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A5D040-4FD6-4BA1-AC81-B5CFF26CC671}"/>
              </a:ext>
            </a:extLst>
          </p:cNvPr>
          <p:cNvPicPr>
            <a:picLocks noChangeAspect="1"/>
          </p:cNvPicPr>
          <p:nvPr userDrawn="1"/>
        </p:nvPicPr>
        <p:blipFill rotWithShape="1">
          <a:blip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4321" y="1074420"/>
            <a:ext cx="11334582" cy="4233245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267160" y="5343835"/>
            <a:ext cx="53848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dirty="0">
                <a:solidFill>
                  <a:schemeClr val="tx1"/>
                </a:solidFill>
                <a:latin typeface="Century Gothic" panose="020B0502020202020204" pitchFamily="34" charset="0"/>
              </a:rPr>
              <a:t>ORNL is managed by UT-Battelle, LLC for the US Department of Energy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428736" y="1388962"/>
            <a:ext cx="8678194" cy="978729"/>
          </a:xfrm>
        </p:spPr>
        <p:txBody>
          <a:bodyPr/>
          <a:lstStyle>
            <a:lvl1pPr algn="l">
              <a:defRPr sz="3200" b="0" baseline="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447481" y="3013455"/>
            <a:ext cx="5440514" cy="2028101"/>
          </a:xfrm>
        </p:spPr>
        <p:txBody>
          <a:bodyPr/>
          <a:lstStyle>
            <a:lvl1pPr marL="0" indent="0" algn="l">
              <a:buNone/>
              <a:defRPr sz="2000" baseline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5E99884-2636-4794-A093-0F9256951E03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5" name="Freeform 7">
            <a:extLst>
              <a:ext uri="{FF2B5EF4-FFF2-40B4-BE49-F238E27FC236}">
                <a16:creationId xmlns:a16="http://schemas.microsoft.com/office/drawing/2014/main" id="{454A96CC-B6D3-471D-892D-1DBFEFBD0D12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BFBF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latin typeface="+mn-lt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27030A5-C7D7-48D4-B261-45DC936EE5D9}"/>
              </a:ext>
            </a:extLst>
          </p:cNvPr>
          <p:cNvPicPr>
            <a:picLocks noChangeAspect="1"/>
          </p:cNvPicPr>
          <p:nvPr userDrawn="1"/>
        </p:nvPicPr>
        <p:blipFill>
          <a:blip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576" y="5409488"/>
            <a:ext cx="1603756" cy="38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082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7" y="1083755"/>
            <a:ext cx="5486764" cy="421929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4221671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3439C5-4231-ED43-91B8-86779195C116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C7DBBE-95AC-E843-979A-A1A45836011E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6">
            <a:extLst>
              <a:ext uri="{FF2B5EF4-FFF2-40B4-BE49-F238E27FC236}">
                <a16:creationId xmlns:a16="http://schemas.microsoft.com/office/drawing/2014/main" id="{29C1BABE-6AB9-4F04-A1D6-C28E4287362E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D325F85-B4F1-4C5D-855D-1BE9D9C179D6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0" name="Line 5">
            <a:extLst>
              <a:ext uri="{FF2B5EF4-FFF2-40B4-BE49-F238E27FC236}">
                <a16:creationId xmlns:a16="http://schemas.microsoft.com/office/drawing/2014/main" id="{1F888CF4-3F65-4925-A47B-614AFCDC0550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Line 6">
            <a:extLst>
              <a:ext uri="{FF2B5EF4-FFF2-40B4-BE49-F238E27FC236}">
                <a16:creationId xmlns:a16="http://schemas.microsoft.com/office/drawing/2014/main" id="{4CFFE01C-81C8-4437-B6F5-7BAAEE5FC29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8004175" y="822325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24" name="Freeform 7">
            <a:extLst>
              <a:ext uri="{FF2B5EF4-FFF2-40B4-BE49-F238E27FC236}">
                <a16:creationId xmlns:a16="http://schemas.microsoft.com/office/drawing/2014/main" id="{1B955FFA-B6F5-4CDD-940A-DB05FD68B7CA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A5F7EA9-E5C6-4376-AC5D-CA0B1DA0A2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88079" y="2453317"/>
            <a:ext cx="5512904" cy="2690184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041499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k green pictur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636" y="1078992"/>
            <a:ext cx="5487073" cy="4224052"/>
          </a:xfrm>
          <a:noFill/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0" y="1078992"/>
            <a:ext cx="5821680" cy="5779008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8079" y="1275788"/>
            <a:ext cx="5537405" cy="978729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453316"/>
            <a:ext cx="5512904" cy="4163291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6" name="Freeform 7">
            <a:extLst>
              <a:ext uri="{FF2B5EF4-FFF2-40B4-BE49-F238E27FC236}">
                <a16:creationId xmlns:a16="http://schemas.microsoft.com/office/drawing/2014/main" id="{2A500EEB-73EC-4C16-8273-4ED5425DD64C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43024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k green picture layou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20595" y="1078989"/>
            <a:ext cx="7464186" cy="422600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272F0CA-07C0-447D-AD25-74BF79400D69}"/>
              </a:ext>
            </a:extLst>
          </p:cNvPr>
          <p:cNvSpPr/>
          <p:nvPr userDrawn="1"/>
        </p:nvSpPr>
        <p:spPr>
          <a:xfrm>
            <a:off x="274321" y="1078991"/>
            <a:ext cx="3846274" cy="5779007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079" y="1275788"/>
            <a:ext cx="3576228" cy="97969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8079" y="2800350"/>
            <a:ext cx="3541945" cy="3816258"/>
          </a:xfrm>
        </p:spPr>
        <p:txBody>
          <a:bodyPr/>
          <a:lstStyle>
            <a:lvl1pPr marL="287338" indent="-2873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–"/>
              <a:defRPr lang="en-US" sz="1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688975" lvl="1" indent="-285750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DB01C-0316-7441-9D7D-F96D7A49FEAC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F70CC82-0B8B-1D4B-9F0D-823E1CAB4A9C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6">
            <a:extLst>
              <a:ext uri="{FF2B5EF4-FFF2-40B4-BE49-F238E27FC236}">
                <a16:creationId xmlns:a16="http://schemas.microsoft.com/office/drawing/2014/main" id="{732E67AB-06CD-417E-82A6-C485A480337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EB24F-FBB3-41E8-90F7-B4AA493C6FFD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8" name="Freeform 5">
            <a:extLst>
              <a:ext uri="{FF2B5EF4-FFF2-40B4-BE49-F238E27FC236}">
                <a16:creationId xmlns:a16="http://schemas.microsoft.com/office/drawing/2014/main" id="{E0FFF716-AFC7-4054-A1F8-2C39C30731D0}"/>
              </a:ext>
            </a:extLst>
          </p:cNvPr>
          <p:cNvSpPr>
            <a:spLocks/>
          </p:cNvSpPr>
          <p:nvPr userDrawn="1"/>
        </p:nvSpPr>
        <p:spPr bwMode="auto">
          <a:xfrm>
            <a:off x="4120595" y="1"/>
            <a:ext cx="8071405" cy="6857998"/>
          </a:xfrm>
          <a:custGeom>
            <a:avLst/>
            <a:gdLst>
              <a:gd name="T0" fmla="*/ 4151 w 4490"/>
              <a:gd name="T1" fmla="*/ 0 h 3815"/>
              <a:gd name="T2" fmla="*/ 4151 w 4490"/>
              <a:gd name="T3" fmla="*/ 2951 h 3815"/>
              <a:gd name="T4" fmla="*/ 0 w 4490"/>
              <a:gd name="T5" fmla="*/ 2951 h 3815"/>
              <a:gd name="T6" fmla="*/ 0 w 4490"/>
              <a:gd name="T7" fmla="*/ 3815 h 3815"/>
              <a:gd name="T8" fmla="*/ 4490 w 4490"/>
              <a:gd name="T9" fmla="*/ 3815 h 3815"/>
              <a:gd name="T10" fmla="*/ 4490 w 4490"/>
              <a:gd name="T11" fmla="*/ 2969 h 3815"/>
              <a:gd name="T12" fmla="*/ 4490 w 4490"/>
              <a:gd name="T13" fmla="*/ 2951 h 3815"/>
              <a:gd name="T14" fmla="*/ 4490 w 4490"/>
              <a:gd name="T15" fmla="*/ 0 h 3815"/>
              <a:gd name="T16" fmla="*/ 4151 w 4490"/>
              <a:gd name="T17" fmla="*/ 0 h 3815"/>
              <a:gd name="T18" fmla="*/ 4151 w 4490"/>
              <a:gd name="T19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90" h="3815">
                <a:moveTo>
                  <a:pt x="4151" y="0"/>
                </a:moveTo>
                <a:lnTo>
                  <a:pt x="4151" y="2951"/>
                </a:lnTo>
                <a:lnTo>
                  <a:pt x="0" y="2951"/>
                </a:lnTo>
                <a:lnTo>
                  <a:pt x="0" y="3815"/>
                </a:lnTo>
                <a:lnTo>
                  <a:pt x="4490" y="3815"/>
                </a:lnTo>
                <a:lnTo>
                  <a:pt x="4490" y="2969"/>
                </a:lnTo>
                <a:lnTo>
                  <a:pt x="4490" y="2951"/>
                </a:lnTo>
                <a:lnTo>
                  <a:pt x="4490" y="0"/>
                </a:lnTo>
                <a:lnTo>
                  <a:pt x="4151" y="0"/>
                </a:lnTo>
                <a:lnTo>
                  <a:pt x="4151" y="0"/>
                </a:lnTo>
                <a:close/>
              </a:path>
            </a:pathLst>
          </a:custGeom>
          <a:solidFill>
            <a:srgbClr val="4C886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220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picture layou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ED81066A-C24A-4E74-9351-F12B6561E2D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74320" y="2381"/>
            <a:ext cx="11312843" cy="6342021"/>
          </a:xfrm>
          <a:noFill/>
          <a:ln>
            <a:noFill/>
          </a:ln>
        </p:spPr>
        <p:txBody>
          <a:bodyPr/>
          <a:lstStyle>
            <a:lvl1pPr marL="0" indent="0">
              <a:buFont typeface="Century Gothic" panose="020B0502020202020204" pitchFamily="34" charset="0"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9" y="274320"/>
            <a:ext cx="11000232" cy="535531"/>
          </a:xfrm>
        </p:spPr>
        <p:txBody>
          <a:bodyPr/>
          <a:lstStyle>
            <a:lvl1pPr>
              <a:lnSpc>
                <a:spcPct val="90000"/>
              </a:lnSpc>
              <a:defRPr sz="3200" b="0">
                <a:solidFill>
                  <a:schemeClr val="tx1"/>
                </a:solidFill>
                <a:effectLst/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Rectangle 256">
            <a:extLst>
              <a:ext uri="{FF2B5EF4-FFF2-40B4-BE49-F238E27FC236}">
                <a16:creationId xmlns:a16="http://schemas.microsoft.com/office/drawing/2014/main" id="{50787286-CD5D-43D9-B8DA-70C3358DC82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3" y="647700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 </a:t>
            </a:r>
          </a:p>
        </p:txBody>
      </p:sp>
      <p:sp>
        <p:nvSpPr>
          <p:cNvPr id="16" name="Freeform 9">
            <a:extLst>
              <a:ext uri="{FF2B5EF4-FFF2-40B4-BE49-F238E27FC236}">
                <a16:creationId xmlns:a16="http://schemas.microsoft.com/office/drawing/2014/main" id="{D938724D-E109-43B4-9560-1552E26DB04A}"/>
              </a:ext>
            </a:extLst>
          </p:cNvPr>
          <p:cNvSpPr>
            <a:spLocks/>
          </p:cNvSpPr>
          <p:nvPr userDrawn="1"/>
        </p:nvSpPr>
        <p:spPr bwMode="auto">
          <a:xfrm>
            <a:off x="6026150" y="0"/>
            <a:ext cx="6165850" cy="6858000"/>
          </a:xfrm>
          <a:custGeom>
            <a:avLst/>
            <a:gdLst>
              <a:gd name="T0" fmla="*/ 3502 w 3884"/>
              <a:gd name="T1" fmla="*/ 0 h 4320"/>
              <a:gd name="T2" fmla="*/ 3502 w 3884"/>
              <a:gd name="T3" fmla="*/ 3998 h 4320"/>
              <a:gd name="T4" fmla="*/ 0 w 3884"/>
              <a:gd name="T5" fmla="*/ 3998 h 4320"/>
              <a:gd name="T6" fmla="*/ 0 w 3884"/>
              <a:gd name="T7" fmla="*/ 4320 h 4320"/>
              <a:gd name="T8" fmla="*/ 3502 w 3884"/>
              <a:gd name="T9" fmla="*/ 4320 h 4320"/>
              <a:gd name="T10" fmla="*/ 3884 w 3884"/>
              <a:gd name="T11" fmla="*/ 4320 h 4320"/>
              <a:gd name="T12" fmla="*/ 3884 w 3884"/>
              <a:gd name="T13" fmla="*/ 3998 h 4320"/>
              <a:gd name="T14" fmla="*/ 3884 w 3884"/>
              <a:gd name="T15" fmla="*/ 0 h 4320"/>
              <a:gd name="T16" fmla="*/ 3502 w 3884"/>
              <a:gd name="T17" fmla="*/ 0 h 4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84" h="4320">
                <a:moveTo>
                  <a:pt x="3502" y="0"/>
                </a:moveTo>
                <a:lnTo>
                  <a:pt x="3502" y="3998"/>
                </a:lnTo>
                <a:lnTo>
                  <a:pt x="0" y="3998"/>
                </a:lnTo>
                <a:lnTo>
                  <a:pt x="0" y="4320"/>
                </a:lnTo>
                <a:lnTo>
                  <a:pt x="3502" y="4320"/>
                </a:lnTo>
                <a:lnTo>
                  <a:pt x="3884" y="4320"/>
                </a:lnTo>
                <a:lnTo>
                  <a:pt x="3884" y="3998"/>
                </a:lnTo>
                <a:lnTo>
                  <a:pt x="3884" y="0"/>
                </a:lnTo>
                <a:lnTo>
                  <a:pt x="3502" y="0"/>
                </a:lnTo>
                <a:close/>
              </a:path>
            </a:pathLst>
          </a:custGeom>
          <a:solidFill>
            <a:srgbClr val="4087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00E375-D0D6-466C-A383-E914B5C8AE5A}"/>
              </a:ext>
            </a:extLst>
          </p:cNvPr>
          <p:cNvSpPr/>
          <p:nvPr userDrawn="1"/>
        </p:nvSpPr>
        <p:spPr>
          <a:xfrm>
            <a:off x="0" y="6344402"/>
            <a:ext cx="274320" cy="510909"/>
          </a:xfrm>
          <a:prstGeom prst="rect">
            <a:avLst/>
          </a:prstGeom>
          <a:solidFill>
            <a:srgbClr val="397D5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D090841D-81E2-4E83-8067-E18C5C3AF8FF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4031D8B-25E9-D440-A0B7-53853A82E645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05644" y="6452482"/>
            <a:ext cx="2112264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607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055" y="1653735"/>
            <a:ext cx="11430000" cy="4047778"/>
          </a:xfrm>
        </p:spPr>
        <p:txBody>
          <a:bodyPr/>
          <a:lstStyle>
            <a:lvl1pPr marL="288925" indent="-288925">
              <a:spcBef>
                <a:spcPts val="1800"/>
              </a:spcBef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 lang="en-US" sz="28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687388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>
                <a:latin typeface="+mn-lt"/>
                <a:cs typeface="Arial" panose="020B0604020202020204" pitchFamily="34" charset="0"/>
              </a:defRPr>
            </a:lvl2pPr>
            <a:lvl3pPr marL="1031875" indent="-288925"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3pPr>
            <a:lvl4pPr>
              <a:buClr>
                <a:schemeClr val="tx1"/>
              </a:buClr>
              <a:defRPr>
                <a:latin typeface="+mn-lt"/>
                <a:cs typeface="Arial" panose="020B0604020202020204" pitchFamily="34" charset="0"/>
              </a:defRPr>
            </a:lvl4pPr>
            <a:lvl5pPr marL="1482725" indent="-222250">
              <a:buClr>
                <a:schemeClr val="tx1"/>
              </a:buClr>
              <a:buFont typeface="Arial" panose="020B0604020202020204" pitchFamily="34" charset="0"/>
              <a:buChar char="•"/>
              <a:defRPr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885FFDA-509C-4548-B17D-5409853CA42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D9F2534-297B-446C-B822-74E3C23864F7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8" name="Rectangle 256">
            <a:extLst>
              <a:ext uri="{FF2B5EF4-FFF2-40B4-BE49-F238E27FC236}">
                <a16:creationId xmlns:a16="http://schemas.microsoft.com/office/drawing/2014/main" id="{6349825E-C749-4CDB-BDE4-DDAFE00D2BF9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pic>
        <p:nvPicPr>
          <p:cNvPr id="7" name="Picture 6" descr="A picture containing text, font, white, graphics&#10;&#10;Description automatically generated">
            <a:extLst>
              <a:ext uri="{FF2B5EF4-FFF2-40B4-BE49-F238E27FC236}">
                <a16:creationId xmlns:a16="http://schemas.microsoft.com/office/drawing/2014/main" id="{F1124203-2284-3892-3771-65AC4AB1C7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9930" y="6381723"/>
            <a:ext cx="1674902" cy="396809"/>
          </a:xfrm>
          <a:prstGeom prst="rect">
            <a:avLst/>
          </a:prstGeom>
        </p:spPr>
      </p:pic>
      <p:pic>
        <p:nvPicPr>
          <p:cNvPr id="11" name="Picture 10" descr="A picture containing logo, graphics, font, symbol&#10;&#10;Description automatically generated">
            <a:extLst>
              <a:ext uri="{FF2B5EF4-FFF2-40B4-BE49-F238E27FC236}">
                <a16:creationId xmlns:a16="http://schemas.microsoft.com/office/drawing/2014/main" id="{E92C3929-5288-E437-63A5-3F24F1CCA1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352945" y="6010480"/>
            <a:ext cx="756006" cy="756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58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07DAB3A-4154-42CC-B73A-07DD412DD146}"/>
              </a:ext>
            </a:extLst>
          </p:cNvPr>
          <p:cNvPicPr>
            <a:picLocks noChangeAspect="1"/>
          </p:cNvPicPr>
          <p:nvPr userDrawn="1"/>
        </p:nvPicPr>
        <p:blipFill rotWithShape="1">
          <a:blip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01" b="-1"/>
          <a:stretch/>
        </p:blipFill>
        <p:spPr>
          <a:xfrm>
            <a:off x="6095998" y="1078992"/>
            <a:ext cx="5535025" cy="42286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79D6E9-7CB6-4816-BA71-A98C108727C8}"/>
              </a:ext>
            </a:extLst>
          </p:cNvPr>
          <p:cNvSpPr/>
          <p:nvPr userDrawn="1"/>
        </p:nvSpPr>
        <p:spPr>
          <a:xfrm>
            <a:off x="274320" y="1078992"/>
            <a:ext cx="5821680" cy="4228673"/>
          </a:xfrm>
          <a:prstGeom prst="rect">
            <a:avLst/>
          </a:prstGeom>
          <a:solidFill>
            <a:srgbClr val="CFCFC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F2F47A-E421-4CE0-A746-76A8C436B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8" y="1352479"/>
            <a:ext cx="5413469" cy="110078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6068FB31-3CF5-496E-BC0D-61D682234A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12217" y="2891883"/>
            <a:ext cx="5431021" cy="2252546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>
                <a:latin typeface="Century Gothic" panose="020B0502020202020204" pitchFamily="34" charset="0"/>
              </a:defRPr>
            </a:lvl1pPr>
            <a:lvl2pPr marL="688975" indent="-285750">
              <a:buClr>
                <a:schemeClr val="tx1"/>
              </a:buClr>
              <a:buFont typeface="Century Gothic" panose="020B0502020202020204" pitchFamily="34" charset="0"/>
              <a:buChar char="–"/>
              <a:defRPr sz="1800">
                <a:latin typeface="Century Gothic" panose="020B0502020202020204" pitchFamily="34" charset="0"/>
              </a:defRPr>
            </a:lvl2pPr>
            <a:lvl3pPr>
              <a:defRPr sz="1600"/>
            </a:lvl3pPr>
            <a:lvl4pPr>
              <a:defRPr sz="1400"/>
            </a:lvl4pPr>
            <a:lvl5pPr marL="1482725" indent="-222250"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8ACC93F-6123-3F49-8C15-4A811AF8B7BB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756F41-5AD0-C346-AE90-A0206E07D1B9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E79036-1F33-40EB-AB47-F9529E5C3C6A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12" name="Freeform 7">
            <a:extLst>
              <a:ext uri="{FF2B5EF4-FFF2-40B4-BE49-F238E27FC236}">
                <a16:creationId xmlns:a16="http://schemas.microsoft.com/office/drawing/2014/main" id="{3E861E90-11A2-4A0B-85EB-1A2865C9A48F}"/>
              </a:ext>
            </a:extLst>
          </p:cNvPr>
          <p:cNvSpPr>
            <a:spLocks/>
          </p:cNvSpPr>
          <p:nvPr userDrawn="1"/>
        </p:nvSpPr>
        <p:spPr bwMode="auto">
          <a:xfrm>
            <a:off x="6096000" y="0"/>
            <a:ext cx="6096000" cy="6858000"/>
          </a:xfrm>
          <a:custGeom>
            <a:avLst/>
            <a:gdLst>
              <a:gd name="T0" fmla="*/ 3049 w 3388"/>
              <a:gd name="T1" fmla="*/ 0 h 3815"/>
              <a:gd name="T2" fmla="*/ 3049 w 3388"/>
              <a:gd name="T3" fmla="*/ 2951 h 3815"/>
              <a:gd name="T4" fmla="*/ 0 w 3388"/>
              <a:gd name="T5" fmla="*/ 2951 h 3815"/>
              <a:gd name="T6" fmla="*/ 0 w 3388"/>
              <a:gd name="T7" fmla="*/ 3815 h 3815"/>
              <a:gd name="T8" fmla="*/ 3388 w 3388"/>
              <a:gd name="T9" fmla="*/ 3815 h 3815"/>
              <a:gd name="T10" fmla="*/ 3388 w 3388"/>
              <a:gd name="T11" fmla="*/ 2969 h 3815"/>
              <a:gd name="T12" fmla="*/ 3388 w 3388"/>
              <a:gd name="T13" fmla="*/ 2951 h 3815"/>
              <a:gd name="T14" fmla="*/ 3388 w 3388"/>
              <a:gd name="T15" fmla="*/ 0 h 3815"/>
              <a:gd name="T16" fmla="*/ 3049 w 3388"/>
              <a:gd name="T17" fmla="*/ 0 h 38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388" h="3815">
                <a:moveTo>
                  <a:pt x="3049" y="0"/>
                </a:moveTo>
                <a:lnTo>
                  <a:pt x="3049" y="2951"/>
                </a:lnTo>
                <a:lnTo>
                  <a:pt x="0" y="2951"/>
                </a:lnTo>
                <a:lnTo>
                  <a:pt x="0" y="3815"/>
                </a:lnTo>
                <a:lnTo>
                  <a:pt x="3388" y="3815"/>
                </a:lnTo>
                <a:lnTo>
                  <a:pt x="3388" y="2969"/>
                </a:lnTo>
                <a:lnTo>
                  <a:pt x="3388" y="2951"/>
                </a:lnTo>
                <a:lnTo>
                  <a:pt x="3388" y="0"/>
                </a:lnTo>
                <a:lnTo>
                  <a:pt x="3049" y="0"/>
                </a:lnTo>
                <a:close/>
              </a:path>
            </a:pathLst>
          </a:custGeom>
          <a:solidFill>
            <a:srgbClr val="CBCBC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1671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85FFDA-509C-4548-B17D-5409853CA42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425236" cy="535531"/>
          </a:xfrm>
        </p:spPr>
        <p:txBody>
          <a:bodyPr/>
          <a:lstStyle>
            <a:lvl1pPr>
              <a:lnSpc>
                <a:spcPct val="90000"/>
              </a:lnSpc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D9F2534-297B-446C-B822-74E3C23864F7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7" name="Rectangle 256">
            <a:extLst>
              <a:ext uri="{FF2B5EF4-FFF2-40B4-BE49-F238E27FC236}">
                <a16:creationId xmlns:a16="http://schemas.microsoft.com/office/drawing/2014/main" id="{BF6A1C92-1EE6-4390-85D8-ACD208CF9DB8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0DD0A2A-0355-AA49-9A3F-AB977E14FC3B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05644" y="6452482"/>
            <a:ext cx="2112264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582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D6DB211-F94D-644A-8C58-020193A03AAA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010" y="1444752"/>
            <a:ext cx="5507832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010" y="2275467"/>
            <a:ext cx="5507832" cy="3373229"/>
          </a:xfrm>
        </p:spPr>
        <p:txBody>
          <a:bodyPr/>
          <a:lstStyle>
            <a:lvl1pPr marL="230188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>
                <a:latin typeface="+mn-lt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 baseline="0">
                <a:latin typeface="Century Gothic" panose="020B0502020202020204" pitchFamily="34" charset="0"/>
              </a:defRPr>
            </a:lvl3pPr>
            <a:lvl4pPr marL="971550" indent="0">
              <a:buClr>
                <a:schemeClr val="tx1"/>
              </a:buClr>
              <a:buFont typeface="Century Gothic" panose="020B0502020202020204" pitchFamily="34" charset="0"/>
              <a:buNone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444752"/>
            <a:ext cx="5504688" cy="821190"/>
          </a:xfrm>
        </p:spPr>
        <p:txBody>
          <a:bodyPr anchor="b"/>
          <a:lstStyle>
            <a:lvl1pPr marL="0" indent="0">
              <a:buNone/>
              <a:defRPr sz="2400" b="0" baseline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275467"/>
            <a:ext cx="5504688" cy="3373229"/>
          </a:xfrm>
        </p:spPr>
        <p:txBody>
          <a:bodyPr/>
          <a:lstStyle>
            <a:lvl1pPr marL="287338" indent="-287338">
              <a:buClr>
                <a:schemeClr val="tx1"/>
              </a:buClr>
              <a:buFont typeface="Century Gothic" panose="020B0502020202020204" pitchFamily="34" charset="0"/>
              <a:buChar char="•"/>
              <a:defRPr sz="2000" baseline="0">
                <a:latin typeface="Century Gothic" panose="020B0502020202020204" pitchFamily="34" charset="0"/>
              </a:defRPr>
            </a:lvl1pPr>
            <a:lvl2pPr marL="625475" indent="-279400"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800" baseline="0">
                <a:latin typeface="Century Gothic" panose="020B0502020202020204" pitchFamily="34" charset="0"/>
              </a:defRPr>
            </a:lvl2pPr>
            <a:lvl3pPr marL="914400" indent="-230188">
              <a:buClr>
                <a:schemeClr val="tx1"/>
              </a:buClr>
              <a:buFont typeface="Century Gothic" panose="020B0502020202020204" pitchFamily="34" charset="0"/>
              <a:buChar char="•"/>
              <a:defRPr sz="1600">
                <a:latin typeface="+mn-lt"/>
              </a:defRPr>
            </a:lvl3pPr>
            <a:lvl4pPr marL="1144588" indent="-173038">
              <a:buClr>
                <a:schemeClr val="tx1"/>
              </a:buClr>
              <a:buFont typeface="Century Gothic" panose="020B0502020202020204" pitchFamily="34" charset="0"/>
              <a:buChar char="•"/>
              <a:defRPr sz="1400">
                <a:latin typeface="+mn-lt"/>
              </a:defRPr>
            </a:lvl4pPr>
            <a:lvl5pPr marL="1482725" indent="-222250">
              <a:buClr>
                <a:schemeClr val="tx1"/>
              </a:buClr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0C0632-ACDA-4D24-A2CC-14539B91BC55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256">
            <a:extLst>
              <a:ext uri="{FF2B5EF4-FFF2-40B4-BE49-F238E27FC236}">
                <a16:creationId xmlns:a16="http://schemas.microsoft.com/office/drawing/2014/main" id="{0ED8B866-A29F-4437-842E-6B7908B2FB7D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DF833AF-F2DD-B245-B5D3-AAD481D06553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05644" y="6452482"/>
            <a:ext cx="2112264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578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3 content boxes with reverse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7FC5867-1737-E84C-B42D-608A49EBBAA6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9768" y="274320"/>
            <a:ext cx="11504904" cy="535531"/>
          </a:xfrm>
        </p:spPr>
        <p:txBody>
          <a:bodyPr/>
          <a:lstStyle>
            <a:lvl1pPr>
              <a:lnSpc>
                <a:spcPct val="9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696" y="1387602"/>
            <a:ext cx="361047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696" y="2208792"/>
            <a:ext cx="361047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 baseline="0"/>
            </a:lvl1pPr>
            <a:lvl2pPr marL="514350" indent="-225425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600" baseline="0"/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3659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3659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14350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49D91D4C-0C90-4594-94C2-E939B6EF57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48562" y="1387602"/>
            <a:ext cx="3608418" cy="821190"/>
          </a:xfr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tIns="91440" bIns="91440" anchor="b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A87D9D-30BD-4BC1-AB79-1F900F87185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248562" y="2213184"/>
            <a:ext cx="3608418" cy="3813071"/>
          </a:xfr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</a:ln>
        </p:spPr>
        <p:txBody>
          <a:bodyPr tIns="91440" bIns="91440"/>
          <a:lstStyle>
            <a:lvl1pPr marL="227013" indent="-227013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800"/>
            </a:lvl1pPr>
            <a:lvl2pPr marL="460375" indent="-171450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lang="en-US" sz="1600" kern="1200" baseline="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742950" indent="-173038">
              <a:lnSpc>
                <a:spcPct val="90000"/>
              </a:lnSpc>
              <a:buClr>
                <a:schemeClr val="tx1"/>
              </a:buClr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Clr>
                <a:schemeClr val="tx1"/>
              </a:buClr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14350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C4B83B09-CF3A-4A36-84C0-D32086A13DE2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4" name="Rectangle 256">
            <a:extLst>
              <a:ext uri="{FF2B5EF4-FFF2-40B4-BE49-F238E27FC236}">
                <a16:creationId xmlns:a16="http://schemas.microsoft.com/office/drawing/2014/main" id="{B764CAE0-734A-4D16-BDA1-3E43A810370F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0BAAAD4-FBA9-4334-AA6C-9B74AC2A8370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05644" y="6452482"/>
            <a:ext cx="2112264" cy="301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05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35551"/>
            <a:ext cx="5840756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6351585" y="1435551"/>
            <a:ext cx="5840415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583867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6351584" y="948037"/>
            <a:ext cx="5840415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80804" y="966165"/>
            <a:ext cx="5815195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0804" y="1517523"/>
            <a:ext cx="5815195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6357344" y="966165"/>
            <a:ext cx="5811876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6357344" y="1517523"/>
            <a:ext cx="5811876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42737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1069" y="65460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>
              <a:lnSpc>
                <a:spcPct val="90000"/>
              </a:lnSpc>
            </a:pPr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31714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20" y="1435551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4299090" y="1435551"/>
            <a:ext cx="3867912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8323860" y="1435551"/>
            <a:ext cx="3868138" cy="5224413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3866758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4299089" y="948037"/>
            <a:ext cx="3867912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8323860" y="948037"/>
            <a:ext cx="3885931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8000" y="966165"/>
            <a:ext cx="3833880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3464" y="1517904"/>
            <a:ext cx="3833880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4312016" y="966165"/>
            <a:ext cx="3831692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4319831" y="1517904"/>
            <a:ext cx="3831692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8337939" y="966165"/>
            <a:ext cx="3797323" cy="457200"/>
          </a:xfrm>
          <a:noFill/>
          <a:ln w="12700">
            <a:noFill/>
          </a:ln>
        </p:spPr>
        <p:txBody>
          <a:bodyPr tIns="91440" bIns="9144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8345754" y="1517904"/>
            <a:ext cx="3797323" cy="411035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860425" indent="-173038">
              <a:lnSpc>
                <a:spcPct val="90000"/>
              </a:lnSpc>
              <a:buFont typeface="Century Gothic" panose="020B0502020202020204" pitchFamily="34" charset="0"/>
              <a:buChar char="•"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936" y="347472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6" name="Rectangle 256">
            <a:extLst>
              <a:ext uri="{FF2B5EF4-FFF2-40B4-BE49-F238E27FC236}">
                <a16:creationId xmlns:a16="http://schemas.microsoft.com/office/drawing/2014/main" id="{7312AC61-61BF-4F96-99DC-555BD73A05FA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1069" y="65460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>
              <a:lnSpc>
                <a:spcPct val="90000"/>
              </a:lnSpc>
            </a:pPr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5213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3 section science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431D86-B4F2-4178-9479-C223044E67E1}"/>
              </a:ext>
            </a:extLst>
          </p:cNvPr>
          <p:cNvSpPr/>
          <p:nvPr userDrawn="1"/>
        </p:nvSpPr>
        <p:spPr>
          <a:xfrm>
            <a:off x="274320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568B759-9EAF-4F57-B09C-A71D9D5B516C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278816" y="966459"/>
            <a:ext cx="2881524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DC80716-D7F2-40BD-B894-87B7C5521D93}"/>
              </a:ext>
            </a:extLst>
          </p:cNvPr>
          <p:cNvSpPr/>
          <p:nvPr userDrawn="1"/>
        </p:nvSpPr>
        <p:spPr>
          <a:xfrm>
            <a:off x="274319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72E6C0-3363-4678-BD7B-839981CFEC1B}"/>
              </a:ext>
            </a:extLst>
          </p:cNvPr>
          <p:cNvSpPr/>
          <p:nvPr userDrawn="1"/>
        </p:nvSpPr>
        <p:spPr>
          <a:xfrm>
            <a:off x="328861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81C044-83B1-4BEC-A2A0-51CA4BF72CE4}"/>
              </a:ext>
            </a:extLst>
          </p:cNvPr>
          <p:cNvSpPr/>
          <p:nvPr userDrawn="1"/>
        </p:nvSpPr>
        <p:spPr>
          <a:xfrm>
            <a:off x="3288610" y="948037"/>
            <a:ext cx="2874805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4C995C-9C57-406C-A69D-7613F8F47165}"/>
              </a:ext>
            </a:extLst>
          </p:cNvPr>
          <p:cNvSpPr/>
          <p:nvPr userDrawn="1"/>
        </p:nvSpPr>
        <p:spPr>
          <a:xfrm>
            <a:off x="6302900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526A7F5-6E08-49A4-A894-85B35B49A075}"/>
              </a:ext>
            </a:extLst>
          </p:cNvPr>
          <p:cNvSpPr/>
          <p:nvPr userDrawn="1"/>
        </p:nvSpPr>
        <p:spPr>
          <a:xfrm>
            <a:off x="6302901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25F09E4-91A6-437A-BED4-ED7995D473E7}"/>
              </a:ext>
            </a:extLst>
          </p:cNvPr>
          <p:cNvSpPr/>
          <p:nvPr userDrawn="1"/>
        </p:nvSpPr>
        <p:spPr>
          <a:xfrm>
            <a:off x="9317192" y="1434925"/>
            <a:ext cx="2874807" cy="5201594"/>
          </a:xfrm>
          <a:prstGeom prst="rect">
            <a:avLst/>
          </a:prstGeom>
          <a:gradFill flip="none" rotWithShape="1">
            <a:gsLst>
              <a:gs pos="52000">
                <a:schemeClr val="bg1">
                  <a:lumMod val="95000"/>
                </a:schemeClr>
              </a:gs>
              <a:gs pos="0">
                <a:schemeClr val="bg2">
                  <a:alpha val="0"/>
                </a:schemeClr>
              </a:gs>
              <a:gs pos="100000">
                <a:srgbClr val="CFCFCF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92D3D3-2A2D-4482-B3F5-B0CBCD39D93A}"/>
              </a:ext>
            </a:extLst>
          </p:cNvPr>
          <p:cNvSpPr/>
          <p:nvPr userDrawn="1"/>
        </p:nvSpPr>
        <p:spPr>
          <a:xfrm>
            <a:off x="9317193" y="948037"/>
            <a:ext cx="2874807" cy="48688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62AD586E-7375-402D-9BA8-7C07EB8240E8}"/>
              </a:ext>
            </a:extLst>
          </p:cNvPr>
          <p:cNvSpPr>
            <a:spLocks noGrp="1"/>
          </p:cNvSpPr>
          <p:nvPr userDrawn="1">
            <p:ph sz="half" idx="2"/>
          </p:nvPr>
        </p:nvSpPr>
        <p:spPr>
          <a:xfrm>
            <a:off x="283464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569913" indent="-225425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600"/>
            </a:lvl2pPr>
            <a:lvl3pPr marL="914400" indent="-227013">
              <a:lnSpc>
                <a:spcPct val="90000"/>
              </a:lnSpc>
              <a:buFont typeface="Century Gothic" panose="020B0502020202020204" pitchFamily="34" charset="0"/>
              <a:buChar char="•"/>
              <a:tabLst/>
              <a:defRPr sz="1400"/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buFont typeface="Arial" panose="020B0604020202020204" pitchFamily="34" charset="0"/>
              <a:buChar char="•"/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2A49DFE2-905F-42AB-9CE1-CCCD2BB9576B}"/>
              </a:ext>
            </a:extLst>
          </p:cNvPr>
          <p:cNvSpPr>
            <a:spLocks noGrp="1"/>
          </p:cNvSpPr>
          <p:nvPr userDrawn="1">
            <p:ph type="body" sz="quarter" idx="3"/>
          </p:nvPr>
        </p:nvSpPr>
        <p:spPr>
          <a:xfrm>
            <a:off x="3283916" y="969264"/>
            <a:ext cx="2881524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AF1555CB-15BC-4181-B741-965A19E6BA91}"/>
              </a:ext>
            </a:extLst>
          </p:cNvPr>
          <p:cNvSpPr>
            <a:spLocks noGrp="1"/>
          </p:cNvSpPr>
          <p:nvPr userDrawn="1">
            <p:ph sz="quarter" idx="4"/>
          </p:nvPr>
        </p:nvSpPr>
        <p:spPr>
          <a:xfrm>
            <a:off x="3305378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>
              <a:lnSpc>
                <a:spcPct val="90000"/>
              </a:lnSpc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21FF3A3E-474D-4F1F-9B01-4428215B857D}"/>
              </a:ext>
            </a:extLst>
          </p:cNvPr>
          <p:cNvSpPr>
            <a:spLocks noGrp="1"/>
          </p:cNvSpPr>
          <p:nvPr userDrawn="1">
            <p:ph type="body" sz="quarter" idx="10"/>
          </p:nvPr>
        </p:nvSpPr>
        <p:spPr>
          <a:xfrm>
            <a:off x="6304922" y="969264"/>
            <a:ext cx="2868091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EDB166DE-69D8-4E82-A304-FF11CEBD23D7}"/>
              </a:ext>
            </a:extLst>
          </p:cNvPr>
          <p:cNvSpPr>
            <a:spLocks noGrp="1"/>
          </p:cNvSpPr>
          <p:nvPr userDrawn="1">
            <p:ph sz="quarter" idx="11"/>
          </p:nvPr>
        </p:nvSpPr>
        <p:spPr>
          <a:xfrm>
            <a:off x="6312952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1CB721-FBCB-4DC7-9C2A-15C90E984F90}"/>
              </a:ext>
            </a:extLst>
          </p:cNvPr>
          <p:cNvSpPr/>
          <p:nvPr userDrawn="1"/>
        </p:nvSpPr>
        <p:spPr>
          <a:xfrm>
            <a:off x="1773669" y="320040"/>
            <a:ext cx="10418331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FDFB4D2-95C3-44FB-85E0-FB87B96D0DC8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1773669" y="347472"/>
            <a:ext cx="10332720" cy="457200"/>
          </a:xfrm>
        </p:spPr>
        <p:txBody>
          <a:bodyPr anchor="ctr"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E38BD24-68BF-4642-BFC4-180B70D413B8}"/>
              </a:ext>
            </a:extLst>
          </p:cNvPr>
          <p:cNvSpPr/>
          <p:nvPr userDrawn="1"/>
        </p:nvSpPr>
        <p:spPr>
          <a:xfrm>
            <a:off x="0" y="320040"/>
            <a:ext cx="274320" cy="51090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CDDBDFD-39A6-0043-BAD4-065FAFF6A9DA}"/>
              </a:ext>
            </a:extLst>
          </p:cNvPr>
          <p:cNvSpPr/>
          <p:nvPr userDrawn="1"/>
        </p:nvSpPr>
        <p:spPr>
          <a:xfrm>
            <a:off x="274320" y="320040"/>
            <a:ext cx="1412673" cy="510909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F20E070A-FF02-490F-91F7-767E82133AD8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03BD6692-283A-4A7F-AE4C-0175D48F79AB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13129" y="456244"/>
            <a:ext cx="1088136" cy="261860"/>
          </a:xfrm>
          <a:prstGeom prst="rect">
            <a:avLst/>
          </a:prstGeom>
        </p:spPr>
      </p:pic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757D323C-D2DD-42C4-81D6-6224EE035EE4}"/>
              </a:ext>
            </a:extLst>
          </p:cNvPr>
          <p:cNvSpPr>
            <a:spLocks noGrp="1"/>
          </p:cNvSpPr>
          <p:nvPr userDrawn="1">
            <p:ph type="body" sz="quarter" idx="12"/>
          </p:nvPr>
        </p:nvSpPr>
        <p:spPr>
          <a:xfrm>
            <a:off x="9312498" y="969264"/>
            <a:ext cx="2879502" cy="457200"/>
          </a:xfrm>
          <a:noFill/>
          <a:ln w="12700">
            <a:noFill/>
          </a:ln>
        </p:spPr>
        <p:txBody>
          <a:bodyPr lIns="91440" tIns="45720" rIns="91440" bIns="45720" anchor="ctr"/>
          <a:lstStyle>
            <a:lvl1pPr marL="0" indent="0">
              <a:lnSpc>
                <a:spcPct val="90000"/>
              </a:lnSpc>
              <a:buNone/>
              <a:defRPr sz="20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30" name="Content Placeholder 5">
            <a:extLst>
              <a:ext uri="{FF2B5EF4-FFF2-40B4-BE49-F238E27FC236}">
                <a16:creationId xmlns:a16="http://schemas.microsoft.com/office/drawing/2014/main" id="{6D6262AB-5413-4C3B-B769-39B07A6E5626}"/>
              </a:ext>
            </a:extLst>
          </p:cNvPr>
          <p:cNvSpPr>
            <a:spLocks noGrp="1"/>
          </p:cNvSpPr>
          <p:nvPr userDrawn="1">
            <p:ph sz="quarter" idx="13"/>
          </p:nvPr>
        </p:nvSpPr>
        <p:spPr>
          <a:xfrm>
            <a:off x="9331938" y="1517904"/>
            <a:ext cx="2843784" cy="5010912"/>
          </a:xfrm>
          <a:ln w="12700">
            <a:noFill/>
          </a:ln>
        </p:spPr>
        <p:txBody>
          <a:bodyPr tIns="45720" bIns="91440"/>
          <a:lstStyle>
            <a:lvl1pPr marL="227013" indent="-227013">
              <a:lnSpc>
                <a:spcPct val="90000"/>
              </a:lnSpc>
              <a:buFont typeface="Century Gothic" panose="020B0502020202020204" pitchFamily="34" charset="0"/>
              <a:buChar char="•"/>
              <a:defRPr sz="1800"/>
            </a:lvl1pPr>
            <a:lvl2pPr marL="630238" indent="-285750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lang="en-US" sz="16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73137" indent="-285750">
              <a:lnSpc>
                <a:spcPct val="90000"/>
              </a:lnSpc>
              <a:buFont typeface="Century Gothic" panose="020B0502020202020204" pitchFamily="34" charset="0"/>
              <a:buChar char="•"/>
              <a:defRPr lang="en-US" sz="1400" kern="1200" dirty="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144588" indent="-173038">
              <a:lnSpc>
                <a:spcPct val="90000"/>
              </a:lnSpc>
              <a:buSzPct val="90000"/>
              <a:buFont typeface="Century Gothic" panose="020B0502020202020204" pitchFamily="34" charset="0"/>
              <a:buChar char="–"/>
              <a:defRPr sz="1200"/>
            </a:lvl4pPr>
            <a:lvl5pPr marL="1482725" indent="-222250">
              <a:lnSpc>
                <a:spcPct val="90000"/>
              </a:lnSpc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marL="569913" lvl="1" indent="-225425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–"/>
            </a:pPr>
            <a:r>
              <a:rPr lang="en-US" dirty="0"/>
              <a:t>Second level</a:t>
            </a:r>
          </a:p>
          <a:p>
            <a:pPr marL="914400" lvl="2" indent="-227013" algn="l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Char char="•"/>
              <a:tabLst/>
            </a:pPr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46977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F862842F-612F-3641-9908-4224FD3698B3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405644" y="6452482"/>
            <a:ext cx="2112264" cy="301752"/>
          </a:xfrm>
          <a:prstGeom prst="rect">
            <a:avLst/>
          </a:prstGeom>
        </p:spPr>
      </p:pic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29768" y="274320"/>
            <a:ext cx="11430000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1614" y="1650029"/>
            <a:ext cx="11419468" cy="4040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 flipH="1">
            <a:off x="-4391" y="6626132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3B0D07-6BED-A646-84B4-4749F06D6579}"/>
              </a:ext>
            </a:extLst>
          </p:cNvPr>
          <p:cNvSpPr/>
          <p:nvPr userDrawn="1"/>
        </p:nvSpPr>
        <p:spPr>
          <a:xfrm>
            <a:off x="0" y="320040"/>
            <a:ext cx="274320" cy="6537959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6">
            <a:extLst>
              <a:ext uri="{FF2B5EF4-FFF2-40B4-BE49-F238E27FC236}">
                <a16:creationId xmlns:a16="http://schemas.microsoft.com/office/drawing/2014/main" id="{5832D77F-AA48-5846-ACCE-C0EB6A92350A}"/>
              </a:ext>
            </a:extLst>
          </p:cNvPr>
          <p:cNvSpPr>
            <a:spLocks noChangeArrowheads="1"/>
          </p:cNvSpPr>
          <p:nvPr userDrawn="1"/>
        </p:nvSpPr>
        <p:spPr bwMode="auto">
          <a:xfrm flipH="1">
            <a:off x="-4391" y="6616607"/>
            <a:ext cx="280401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 algn="ctr" defTabSz="173038">
              <a:lnSpc>
                <a:spcPct val="90000"/>
              </a:lnSpc>
              <a:tabLst>
                <a:tab pos="230188" algn="l"/>
              </a:tabLst>
              <a:defRPr/>
            </a:pPr>
            <a:fld id="{040BB257-551A-4736-B50F-DCF1BA034C06}" type="slidenum">
              <a:rPr lang="en-US" sz="900" smtClean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pPr algn="ctr" defTabSz="173038">
                <a:lnSpc>
                  <a:spcPct val="90000"/>
                </a:lnSpc>
                <a:tabLst>
                  <a:tab pos="230188" algn="l"/>
                </a:tabLst>
                <a:defRPr/>
              </a:pPr>
              <a:t>‹#›</a:t>
            </a:fld>
            <a:endParaRPr lang="en-US" sz="9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10" name="Rectangle 256">
            <a:extLst>
              <a:ext uri="{FF2B5EF4-FFF2-40B4-BE49-F238E27FC236}">
                <a16:creationId xmlns:a16="http://schemas.microsoft.com/office/drawing/2014/main" id="{323F2AC7-81B7-4181-8965-07F2D3F8B684}"/>
              </a:ext>
            </a:extLst>
          </p:cNvPr>
          <p:cNvSpPr txBox="1">
            <a:spLocks noChangeArrowheads="1"/>
          </p:cNvSpPr>
          <p:nvPr userDrawn="1"/>
        </p:nvSpPr>
        <p:spPr>
          <a:xfrm>
            <a:off x="8010282" y="6583680"/>
            <a:ext cx="3860800" cy="182562"/>
          </a:xfrm>
          <a:prstGeom prst="rect">
            <a:avLst/>
          </a:prstGeom>
          <a:ln/>
        </p:spPr>
        <p:txBody>
          <a:bodyPr anchor="ctr"/>
          <a:lstStyle/>
          <a:p>
            <a:pPr algn="r"/>
            <a:r>
              <a:rPr lang="en-US" sz="1000" dirty="0">
                <a:solidFill>
                  <a:srgbClr val="BFBFBF"/>
                </a:solidFill>
                <a:latin typeface="+mn-lt"/>
                <a:cs typeface="Arial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25756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732" r:id="rId2"/>
    <p:sldLayoutId id="2147483716" r:id="rId3"/>
    <p:sldLayoutId id="2147483736" r:id="rId4"/>
    <p:sldLayoutId id="2147483663" r:id="rId5"/>
    <p:sldLayoutId id="2147483685" r:id="rId6"/>
    <p:sldLayoutId id="2147483750" r:id="rId7"/>
    <p:sldLayoutId id="2147483755" r:id="rId8"/>
    <p:sldLayoutId id="2147483754" r:id="rId9"/>
    <p:sldLayoutId id="2147483667" r:id="rId10"/>
    <p:sldLayoutId id="2147483725" r:id="rId11"/>
    <p:sldLayoutId id="2147483756" r:id="rId12"/>
    <p:sldLayoutId id="2147483678" r:id="rId1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0" kern="1200">
          <a:solidFill>
            <a:schemeClr val="tx1"/>
          </a:solidFill>
          <a:latin typeface="Century Gothic" panose="020B0502020202020204" pitchFamily="34" charset="0"/>
          <a:ea typeface="+mj-ea"/>
          <a:cs typeface="+mj-cs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87338" indent="-287338" algn="l" rtl="0" eaLnBrk="1" fontAlgn="base" hangingPunct="1">
        <a:lnSpc>
          <a:spcPct val="90000"/>
        </a:lnSpc>
        <a:spcBef>
          <a:spcPts val="14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8975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–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030288" indent="-285750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SzPct val="90000"/>
        <a:buFont typeface="Century Gothic" panose="020B0502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144588" indent="-173038" algn="l" rtl="0" eaLnBrk="1" fontAlgn="base" hangingPunct="1">
        <a:lnSpc>
          <a:spcPct val="90000"/>
        </a:lnSpc>
        <a:spcBef>
          <a:spcPts val="800"/>
        </a:spcBef>
        <a:spcAft>
          <a:spcPct val="0"/>
        </a:spcAft>
        <a:buClr>
          <a:schemeClr val="tx1"/>
        </a:buClr>
        <a:buFont typeface="Arial" charset="0"/>
        <a:buChar char="–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1482725" indent="-222250" algn="l" rtl="0" eaLnBrk="1" fontAlgn="base" hangingPunct="1">
        <a:lnSpc>
          <a:spcPct val="90000"/>
        </a:lnSpc>
        <a:spcBef>
          <a:spcPts val="600"/>
        </a:spcBef>
        <a:spcAft>
          <a:spcPct val="0"/>
        </a:spcAft>
        <a:buClr>
          <a:schemeClr val="tx1"/>
        </a:buClr>
        <a:buFont typeface="Arial" charset="0"/>
        <a:buChar char="»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tiff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ckground_first_slide" descr="Background_first_slide">
            <a:hlinkClick r:id="" action="ppaction://media"/>
            <a:extLst>
              <a:ext uri="{FF2B5EF4-FFF2-40B4-BE49-F238E27FC236}">
                <a16:creationId xmlns:a16="http://schemas.microsoft.com/office/drawing/2014/main" id="{85FAB2A6-D153-A914-7138-E361339014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38" y="4763"/>
            <a:ext cx="12192000" cy="68532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2800C1-4BD0-4441-9F02-CABA00D22C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736" y="1388962"/>
            <a:ext cx="8875520" cy="480131"/>
          </a:xfrm>
        </p:spPr>
        <p:txBody>
          <a:bodyPr/>
          <a:lstStyle/>
          <a:p>
            <a:r>
              <a:rPr lang="en-US" sz="2800" dirty="0" err="1"/>
              <a:t>Jupyter</a:t>
            </a:r>
            <a:r>
              <a:rPr lang="en-US" sz="2800" dirty="0"/>
              <a:t> notebooks and their widgets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12E8D-8CA8-4596-914D-BD6FE69564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7481" y="3013455"/>
            <a:ext cx="6212626" cy="1131825"/>
          </a:xfrm>
        </p:spPr>
        <p:txBody>
          <a:bodyPr/>
          <a:lstStyle/>
          <a:p>
            <a:r>
              <a:rPr lang="en-US" b="1" dirty="0"/>
              <a:t>Jean </a:t>
            </a:r>
            <a:r>
              <a:rPr lang="en-US" b="1" dirty="0" err="1"/>
              <a:t>Bilheux</a:t>
            </a:r>
            <a:endParaRPr lang="en-US" b="1" dirty="0"/>
          </a:p>
          <a:p>
            <a:r>
              <a:rPr lang="en-US" dirty="0"/>
              <a:t>Neutron Imaging Computer Instrument Scientist</a:t>
            </a:r>
          </a:p>
          <a:p>
            <a:endParaRPr lang="en-US" dirty="0"/>
          </a:p>
          <a:p>
            <a:r>
              <a:rPr lang="en-US" dirty="0"/>
              <a:t>Materials Engineering Group</a:t>
            </a:r>
          </a:p>
          <a:p>
            <a:r>
              <a:rPr lang="en-US" dirty="0"/>
              <a:t>Neutron Scattering Division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D5ADE81-E82A-2245-87B6-F282A1EC4217}"/>
              </a:ext>
            </a:extLst>
          </p:cNvPr>
          <p:cNvSpPr/>
          <p:nvPr/>
        </p:nvSpPr>
        <p:spPr>
          <a:xfrm>
            <a:off x="12840300" y="10937392"/>
            <a:ext cx="15440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Development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E9CE0CB0-D775-EBCB-5278-D568A8D59073}"/>
              </a:ext>
            </a:extLst>
          </p:cNvPr>
          <p:cNvSpPr txBox="1">
            <a:spLocks/>
          </p:cNvSpPr>
          <p:nvPr/>
        </p:nvSpPr>
        <p:spPr bwMode="auto">
          <a:xfrm>
            <a:off x="6908800" y="4781730"/>
            <a:ext cx="4558117" cy="414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0" indent="0" algn="l" rtl="0" eaLnBrk="1" fontAlgn="base" hangingPunct="1">
              <a:lnSpc>
                <a:spcPct val="90000"/>
              </a:lnSpc>
              <a:spcBef>
                <a:spcPts val="14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None/>
              <a:defRPr sz="2000" kern="1200" baseline="0">
                <a:solidFill>
                  <a:schemeClr val="bg1"/>
                </a:solidFill>
                <a:latin typeface="Century Gothic" panose="020B0502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2pPr>
            <a:lvl3pPr marL="914400" indent="0" algn="ctr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SzPct val="90000"/>
              <a:buFont typeface="Century Gothic" panose="020B0502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3pPr>
            <a:lvl4pPr marL="1371600" indent="0" algn="ctr" rtl="0" eaLnBrk="1" fontAlgn="base" hangingPunct="1">
              <a:lnSpc>
                <a:spcPct val="90000"/>
              </a:lnSpc>
              <a:spcBef>
                <a:spcPts val="8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4pPr>
            <a:lvl5pPr marL="1828800" indent="0" algn="ctr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tx1"/>
              </a:buClr>
              <a:buFont typeface="Arial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entury Gothic" panose="020B0502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/>
              <a:t>ASM - 2023</a:t>
            </a:r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EDE41301-AADC-E05E-520D-E0C816994D22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10609213" y="62418"/>
            <a:ext cx="912712" cy="912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12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7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repeatCount="200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D566-82E7-4D99-A523-A86F2AD92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609" y="0"/>
            <a:ext cx="11430000" cy="539496"/>
          </a:xfrm>
        </p:spPr>
        <p:txBody>
          <a:bodyPr/>
          <a:lstStyle/>
          <a:p>
            <a:r>
              <a:rPr lang="en-US" b="1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457D1-D62A-4CA8-87A2-C298EBD8C5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9460" y="711926"/>
            <a:ext cx="11430000" cy="5002741"/>
          </a:xfrm>
        </p:spPr>
        <p:txBody>
          <a:bodyPr/>
          <a:lstStyle/>
          <a:p>
            <a:r>
              <a:rPr lang="en-US" sz="2200" dirty="0"/>
              <a:t>Neutron imaging technique</a:t>
            </a:r>
          </a:p>
          <a:p>
            <a:r>
              <a:rPr lang="en-US" sz="2200" dirty="0" err="1"/>
              <a:t>Jupyter</a:t>
            </a:r>
            <a:r>
              <a:rPr lang="en-US" sz="2200" dirty="0"/>
              <a:t> notebooks</a:t>
            </a:r>
          </a:p>
          <a:p>
            <a:r>
              <a:rPr lang="en-US" sz="2200" dirty="0"/>
              <a:t>Hands on using simple </a:t>
            </a:r>
            <a:r>
              <a:rPr lang="en-US" sz="2200" dirty="0" err="1"/>
              <a:t>jupyter</a:t>
            </a:r>
            <a:r>
              <a:rPr lang="en-US" sz="2200" dirty="0"/>
              <a:t> notebooks</a:t>
            </a:r>
          </a:p>
          <a:p>
            <a:r>
              <a:rPr lang="en-US" sz="2200" dirty="0"/>
              <a:t>Make a </a:t>
            </a:r>
            <a:r>
              <a:rPr lang="en-US" sz="2200" dirty="0" err="1"/>
              <a:t>Jupyter</a:t>
            </a:r>
            <a:r>
              <a:rPr lang="en-US" sz="2200" dirty="0"/>
              <a:t> notebook interactive</a:t>
            </a:r>
          </a:p>
          <a:p>
            <a:r>
              <a:rPr lang="en-US" sz="2200" dirty="0"/>
              <a:t>Demo of notebooks with widgets</a:t>
            </a:r>
          </a:p>
          <a:p>
            <a:r>
              <a:rPr lang="en-US" sz="2200" dirty="0"/>
              <a:t>Integrating a full user interface with a </a:t>
            </a:r>
            <a:r>
              <a:rPr lang="en-US" sz="2200" dirty="0" err="1"/>
              <a:t>Jupyter</a:t>
            </a:r>
            <a:r>
              <a:rPr lang="en-US" sz="2200" dirty="0"/>
              <a:t> notebook</a:t>
            </a:r>
            <a:br>
              <a:rPr lang="en-US" sz="2200" dirty="0"/>
            </a:br>
            <a:r>
              <a:rPr lang="en-US" sz="2200" dirty="0"/>
              <a:t>		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8B8593-815E-5A9E-9615-4D418ED75106}"/>
              </a:ext>
            </a:extLst>
          </p:cNvPr>
          <p:cNvSpPr txBox="1"/>
          <p:nvPr/>
        </p:nvSpPr>
        <p:spPr>
          <a:xfrm>
            <a:off x="3582237" y="6335486"/>
            <a:ext cx="6802734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https://</a:t>
            </a:r>
            <a:r>
              <a:rPr lang="en-US" dirty="0" err="1">
                <a:latin typeface="+mn-lt"/>
              </a:rPr>
              <a:t>github.com</a:t>
            </a:r>
            <a:r>
              <a:rPr lang="en-US" dirty="0">
                <a:latin typeface="+mn-lt"/>
              </a:rPr>
              <a:t>/neutrons/asm_2023/tree/main/jean</a:t>
            </a:r>
          </a:p>
        </p:txBody>
      </p:sp>
      <p:pic>
        <p:nvPicPr>
          <p:cNvPr id="6" name="Picture 5" descr="A picture containing mammal, reptile, crocodilian reptile, crocodile&#10;&#10;Description automatically generated">
            <a:extLst>
              <a:ext uri="{FF2B5EF4-FFF2-40B4-BE49-F238E27FC236}">
                <a16:creationId xmlns:a16="http://schemas.microsoft.com/office/drawing/2014/main" id="{54B31C09-845E-F069-AF8F-C84D970C2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819" y="1494516"/>
            <a:ext cx="1492180" cy="7718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A7F1B9-4BC5-1A07-604F-D75016E80505}"/>
              </a:ext>
            </a:extLst>
          </p:cNvPr>
          <p:cNvSpPr txBox="1"/>
          <p:nvPr/>
        </p:nvSpPr>
        <p:spPr>
          <a:xfrm>
            <a:off x="9143999" y="1758083"/>
            <a:ext cx="2190542" cy="24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sz="1100" dirty="0">
                <a:latin typeface="+mn-lt"/>
              </a:rPr>
              <a:t>Sample: Phytosaur teeth</a:t>
            </a:r>
          </a:p>
        </p:txBody>
      </p:sp>
    </p:spTree>
    <p:extLst>
      <p:ext uri="{BB962C8B-B14F-4D97-AF65-F5344CB8AC3E}">
        <p14:creationId xmlns:p14="http://schemas.microsoft.com/office/powerpoint/2010/main" val="20648910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DB481-8383-53EE-7B73-E3D2BD8FC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Neutron Imaging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1223B2-727C-A596-B8F0-4479B99E6161}"/>
              </a:ext>
            </a:extLst>
          </p:cNvPr>
          <p:cNvSpPr/>
          <p:nvPr/>
        </p:nvSpPr>
        <p:spPr>
          <a:xfrm>
            <a:off x="5683116" y="6452875"/>
            <a:ext cx="5595769" cy="261610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r>
              <a:rPr lang="en-US" sz="1100" dirty="0"/>
              <a:t>https://pan-</a:t>
            </a:r>
            <a:r>
              <a:rPr lang="en-US" sz="1100" dirty="0" err="1"/>
              <a:t>learning.org</a:t>
            </a:r>
            <a:r>
              <a:rPr lang="en-US" sz="1100" dirty="0"/>
              <a:t>/wiki/</a:t>
            </a:r>
            <a:r>
              <a:rPr lang="en-US" sz="1100" dirty="0" err="1"/>
              <a:t>index.php</a:t>
            </a:r>
            <a:r>
              <a:rPr lang="en-US" sz="1100" dirty="0"/>
              <a:t>/</a:t>
            </a:r>
            <a:r>
              <a:rPr lang="en-US" sz="1100" dirty="0" err="1"/>
              <a:t>Introduction_to_neutron_scattering</a:t>
            </a:r>
            <a:endParaRPr lang="en-US" sz="11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7AEBB48-6F7B-5F79-FC0F-831677449DA2}"/>
              </a:ext>
            </a:extLst>
          </p:cNvPr>
          <p:cNvGrpSpPr>
            <a:grpSpLocks noChangeAspect="1"/>
          </p:cNvGrpSpPr>
          <p:nvPr/>
        </p:nvGrpSpPr>
        <p:grpSpPr>
          <a:xfrm>
            <a:off x="5419564" y="1253876"/>
            <a:ext cx="6122874" cy="4810988"/>
            <a:chOff x="644439" y="1108925"/>
            <a:chExt cx="6014778" cy="472605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CE172B9-35FD-6CD6-EFF3-DF973B7317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4439" y="1108925"/>
              <a:ext cx="6014778" cy="47260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5">
              <a:extLst>
                <a:ext uri="{FF2B5EF4-FFF2-40B4-BE49-F238E27FC236}">
                  <a16:creationId xmlns:a16="http://schemas.microsoft.com/office/drawing/2014/main" id="{E44D487A-F71D-CCD8-8AFB-F2776B381D02}"/>
                </a:ext>
              </a:extLst>
            </p:cNvPr>
            <p:cNvSpPr txBox="1"/>
            <p:nvPr/>
          </p:nvSpPr>
          <p:spPr>
            <a:xfrm>
              <a:off x="1172817" y="1213903"/>
              <a:ext cx="2396810" cy="341632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</p:spPr>
          <p:txBody>
            <a:bodyPr wrap="none" rtlCol="0">
              <a:spAutoFit/>
            </a:bodyPr>
            <a:lstStyle/>
            <a:p>
              <a:pPr algn="l">
                <a:lnSpc>
                  <a:spcPct val="90000"/>
                </a:lnSpc>
              </a:pPr>
              <a:r>
                <a:rPr lang="en-US" b="1" dirty="0">
                  <a:latin typeface="+mn-lt"/>
                </a:rPr>
                <a:t>Fission </a:t>
              </a:r>
              <a:r>
                <a:rPr lang="en-US" dirty="0">
                  <a:latin typeface="+mn-lt"/>
                </a:rPr>
                <a:t>(Continuous)</a:t>
              </a:r>
            </a:p>
          </p:txBody>
        </p:sp>
        <p:sp>
          <p:nvSpPr>
            <p:cNvPr id="14" name="TextBox 6">
              <a:extLst>
                <a:ext uri="{FF2B5EF4-FFF2-40B4-BE49-F238E27FC236}">
                  <a16:creationId xmlns:a16="http://schemas.microsoft.com/office/drawing/2014/main" id="{D91B5865-D3FE-69C9-D31E-2010AE0CA4FF}"/>
                </a:ext>
              </a:extLst>
            </p:cNvPr>
            <p:cNvSpPr txBox="1"/>
            <p:nvPr/>
          </p:nvSpPr>
          <p:spPr>
            <a:xfrm>
              <a:off x="1172817" y="3521646"/>
              <a:ext cx="2396810" cy="341632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l">
                <a:lnSpc>
                  <a:spcPct val="90000"/>
                </a:lnSpc>
              </a:pPr>
              <a:r>
                <a:rPr lang="en-US" b="1" dirty="0">
                  <a:latin typeface="+mn-lt"/>
                </a:rPr>
                <a:t>Spallation </a:t>
              </a:r>
              <a:r>
                <a:rPr lang="en-US" dirty="0">
                  <a:latin typeface="+mn-lt"/>
                </a:rPr>
                <a:t>(Pulsed)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B88EBAF3-7286-49B4-F561-5BD7396EB919}"/>
              </a:ext>
            </a:extLst>
          </p:cNvPr>
          <p:cNvGrpSpPr/>
          <p:nvPr/>
        </p:nvGrpSpPr>
        <p:grpSpPr>
          <a:xfrm>
            <a:off x="525992" y="1008824"/>
            <a:ext cx="4661453" cy="2514044"/>
            <a:chOff x="6886107" y="957907"/>
            <a:chExt cx="4661453" cy="2514044"/>
          </a:xfrm>
        </p:grpSpPr>
        <p:pic>
          <p:nvPicPr>
            <p:cNvPr id="10" name="Picture 9" descr="High Flux Isotope Reactor">
              <a:extLst>
                <a:ext uri="{FF2B5EF4-FFF2-40B4-BE49-F238E27FC236}">
                  <a16:creationId xmlns:a16="http://schemas.microsoft.com/office/drawing/2014/main" id="{4C07131A-FD2C-FF50-4D1D-FABE5B94938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93" t="43543" r="39674" b="6968"/>
            <a:stretch/>
          </p:blipFill>
          <p:spPr bwMode="auto">
            <a:xfrm>
              <a:off x="6886107" y="957907"/>
              <a:ext cx="4661453" cy="251404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81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50CA9B4-BF9D-2B9E-A876-3CF5CA6F88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09677" y="965982"/>
              <a:ext cx="1876746" cy="837473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BBD7D26-4D6F-E0E2-E6F0-27FFF5CF7DA0}"/>
              </a:ext>
            </a:extLst>
          </p:cNvPr>
          <p:cNvGrpSpPr/>
          <p:nvPr/>
        </p:nvGrpSpPr>
        <p:grpSpPr>
          <a:xfrm>
            <a:off x="525992" y="3530943"/>
            <a:ext cx="4665761" cy="2650060"/>
            <a:chOff x="6886107" y="3480026"/>
            <a:chExt cx="4665761" cy="2650060"/>
          </a:xfrm>
        </p:grpSpPr>
        <p:pic>
          <p:nvPicPr>
            <p:cNvPr id="8" name="Picture 7" descr="Spallation Neutron Source">
              <a:extLst>
                <a:ext uri="{FF2B5EF4-FFF2-40B4-BE49-F238E27FC236}">
                  <a16:creationId xmlns:a16="http://schemas.microsoft.com/office/drawing/2014/main" id="{56948E8B-6306-5E2D-4848-8EDD787382C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76" t="1539" r="13342" b="11065"/>
            <a:stretch/>
          </p:blipFill>
          <p:spPr bwMode="auto">
            <a:xfrm>
              <a:off x="6886107" y="3616042"/>
              <a:ext cx="4665761" cy="251404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81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10D6793-D736-0E9D-8947-43EA44FB810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86107" y="3480026"/>
              <a:ext cx="1194406" cy="88044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0647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EAB789A-EB13-1B49-A145-8E2AA7E11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67" y="274320"/>
            <a:ext cx="11430000" cy="539496"/>
          </a:xfrm>
        </p:spPr>
        <p:txBody>
          <a:bodyPr/>
          <a:lstStyle/>
          <a:p>
            <a:r>
              <a:rPr lang="en-US" dirty="0"/>
              <a:t>We have both </a:t>
            </a:r>
            <a:r>
              <a:rPr lang="en-US" b="1" dirty="0"/>
              <a:t>HFIR</a:t>
            </a:r>
            <a:r>
              <a:rPr lang="en-US" dirty="0"/>
              <a:t> and </a:t>
            </a:r>
            <a:r>
              <a:rPr lang="en-US" b="1" dirty="0"/>
              <a:t>SNS</a:t>
            </a:r>
            <a:r>
              <a:rPr lang="en-US" dirty="0"/>
              <a:t> at </a:t>
            </a:r>
            <a:r>
              <a:rPr lang="en-US" u="sng" dirty="0"/>
              <a:t>ORNL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684A4D-79C3-DBF8-CE00-5AF62F55DC7D}"/>
              </a:ext>
            </a:extLst>
          </p:cNvPr>
          <p:cNvSpPr txBox="1"/>
          <p:nvPr/>
        </p:nvSpPr>
        <p:spPr>
          <a:xfrm>
            <a:off x="6018722" y="885704"/>
            <a:ext cx="5896166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b="1" dirty="0">
                <a:latin typeface="+mn-lt"/>
              </a:rPr>
              <a:t>MARS</a:t>
            </a:r>
            <a:r>
              <a:rPr lang="en-US" dirty="0">
                <a:latin typeface="+mn-lt"/>
              </a:rPr>
              <a:t> – Multimodal Advanced Radiography Station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(dedicated </a:t>
            </a:r>
            <a:r>
              <a:rPr lang="en-US" i="1" u="sng" dirty="0">
                <a:latin typeface="+mn-lt"/>
              </a:rPr>
              <a:t>cold neutron</a:t>
            </a:r>
            <a:r>
              <a:rPr lang="en-US" dirty="0">
                <a:latin typeface="+mn-lt"/>
              </a:rPr>
              <a:t> imaging instrument)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28BC518-93E1-494E-5BDF-D1EB8D589D29}"/>
              </a:ext>
            </a:extLst>
          </p:cNvPr>
          <p:cNvGrpSpPr/>
          <p:nvPr/>
        </p:nvGrpSpPr>
        <p:grpSpPr>
          <a:xfrm>
            <a:off x="574759" y="921080"/>
            <a:ext cx="4661453" cy="2514044"/>
            <a:chOff x="6886107" y="957907"/>
            <a:chExt cx="4661453" cy="2514044"/>
          </a:xfrm>
        </p:grpSpPr>
        <p:pic>
          <p:nvPicPr>
            <p:cNvPr id="7" name="Picture 6" descr="High Flux Isotope Reactor">
              <a:extLst>
                <a:ext uri="{FF2B5EF4-FFF2-40B4-BE49-F238E27FC236}">
                  <a16:creationId xmlns:a16="http://schemas.microsoft.com/office/drawing/2014/main" id="{BFA4C55E-A5C3-DAD6-C93E-26A86922DED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93" t="43543" r="39674" b="6968"/>
            <a:stretch/>
          </p:blipFill>
          <p:spPr bwMode="auto">
            <a:xfrm>
              <a:off x="6886107" y="957907"/>
              <a:ext cx="4661453" cy="251404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81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30BA375-AB95-4F2F-24F6-2AB0D3BB5F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09677" y="965982"/>
              <a:ext cx="1876746" cy="837473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C36D626-6F47-323A-451C-20A086BA730B}"/>
              </a:ext>
            </a:extLst>
          </p:cNvPr>
          <p:cNvGrpSpPr/>
          <p:nvPr/>
        </p:nvGrpSpPr>
        <p:grpSpPr>
          <a:xfrm>
            <a:off x="574759" y="3443199"/>
            <a:ext cx="4665761" cy="2650060"/>
            <a:chOff x="6886107" y="3480026"/>
            <a:chExt cx="4665761" cy="2650060"/>
          </a:xfrm>
        </p:grpSpPr>
        <p:pic>
          <p:nvPicPr>
            <p:cNvPr id="10" name="Picture 8" descr="Spallation Neutron Source">
              <a:extLst>
                <a:ext uri="{FF2B5EF4-FFF2-40B4-BE49-F238E27FC236}">
                  <a16:creationId xmlns:a16="http://schemas.microsoft.com/office/drawing/2014/main" id="{979D2059-0444-D4AC-06B9-C559F74A301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076" t="1539" r="13342" b="11065"/>
            <a:stretch/>
          </p:blipFill>
          <p:spPr bwMode="auto">
            <a:xfrm>
              <a:off x="6886107" y="3616042"/>
              <a:ext cx="4665761" cy="2514044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381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BBC7AB7-1460-92DA-907C-66049B558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86107" y="3480026"/>
              <a:ext cx="1194406" cy="880448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2DCC4888-2FD9-0938-A633-27ADD08FE2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18721" y="1500794"/>
            <a:ext cx="5741610" cy="1730348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EC4EBEE-85A3-93A4-9750-CA167E71EF37}"/>
              </a:ext>
            </a:extLst>
          </p:cNvPr>
          <p:cNvSpPr/>
          <p:nvPr/>
        </p:nvSpPr>
        <p:spPr>
          <a:xfrm>
            <a:off x="574759" y="3579215"/>
            <a:ext cx="4661453" cy="2514044"/>
          </a:xfrm>
          <a:prstGeom prst="rect">
            <a:avLst/>
          </a:prstGeom>
          <a:solidFill>
            <a:srgbClr val="E0948B">
              <a:alpha val="50196"/>
            </a:srgbClr>
          </a:solidFill>
          <a:ln w="3810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tx1"/>
                </a:solidFill>
                <a:latin typeface="+mn-lt"/>
              </a:rPr>
              <a:t>Spallation 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(Pulsed)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FAC10D3-ACE9-A93D-E270-33C81EABFD2D}"/>
              </a:ext>
            </a:extLst>
          </p:cNvPr>
          <p:cNvSpPr/>
          <p:nvPr/>
        </p:nvSpPr>
        <p:spPr>
          <a:xfrm>
            <a:off x="574758" y="917287"/>
            <a:ext cx="4661453" cy="2514044"/>
          </a:xfrm>
          <a:prstGeom prst="rect">
            <a:avLst/>
          </a:prstGeom>
          <a:solidFill>
            <a:schemeClr val="accent3">
              <a:lumMod val="60000"/>
              <a:lumOff val="40000"/>
              <a:alpha val="50196"/>
            </a:schemeClr>
          </a:solidFill>
          <a:ln w="38100">
            <a:noFill/>
            <a:miter lim="800000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tx1"/>
                </a:solidFill>
                <a:latin typeface="+mn-lt"/>
              </a:rPr>
              <a:t>Fission </a:t>
            </a:r>
            <a:r>
              <a:rPr lang="en-US" sz="2800" dirty="0">
                <a:solidFill>
                  <a:schemeClr val="tx1"/>
                </a:solidFill>
                <a:latin typeface="+mn-lt"/>
              </a:rPr>
              <a:t>(Continuous)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D8C59E-527A-B9B7-AF5E-B65086B09A52}"/>
              </a:ext>
            </a:extLst>
          </p:cNvPr>
          <p:cNvSpPr txBox="1"/>
          <p:nvPr/>
        </p:nvSpPr>
        <p:spPr>
          <a:xfrm>
            <a:off x="6030955" y="3581576"/>
            <a:ext cx="6176691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b="1" dirty="0">
                <a:latin typeface="+mn-lt"/>
              </a:rPr>
              <a:t>VENUS</a:t>
            </a:r>
            <a:r>
              <a:rPr lang="en-US" dirty="0">
                <a:latin typeface="+mn-lt"/>
              </a:rPr>
              <a:t> – Versatile Neutron Imaging Instrument</a:t>
            </a:r>
          </a:p>
          <a:p>
            <a:pPr algn="l">
              <a:lnSpc>
                <a:spcPct val="90000"/>
              </a:lnSpc>
            </a:pPr>
            <a:r>
              <a:rPr lang="en-US" dirty="0">
                <a:latin typeface="+mn-lt"/>
              </a:rPr>
              <a:t>(</a:t>
            </a:r>
            <a:r>
              <a:rPr lang="en-US" i="1" u="sng" dirty="0">
                <a:latin typeface="+mn-lt"/>
              </a:rPr>
              <a:t>time-of-flight</a:t>
            </a:r>
            <a:r>
              <a:rPr lang="en-US" dirty="0">
                <a:latin typeface="+mn-lt"/>
              </a:rPr>
              <a:t> imaging instrument, </a:t>
            </a:r>
            <a:r>
              <a:rPr lang="en-US" b="1" i="1" dirty="0">
                <a:latin typeface="+mn-lt"/>
              </a:rPr>
              <a:t>under construction</a:t>
            </a:r>
            <a:r>
              <a:rPr lang="en-US" dirty="0">
                <a:latin typeface="+mn-lt"/>
              </a:rPr>
              <a:t>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9ADA64-60F7-5C16-9757-D4B1B316E9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8235" y="4196666"/>
            <a:ext cx="4661453" cy="1942273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4BAD42-EC7D-4773-6A6A-59EAF797283E}"/>
              </a:ext>
            </a:extLst>
          </p:cNvPr>
          <p:cNvSpPr txBox="1"/>
          <p:nvPr/>
        </p:nvSpPr>
        <p:spPr>
          <a:xfrm>
            <a:off x="7509592" y="6163098"/>
            <a:ext cx="26665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https://neutrons.ornl.gov/venus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18BB9A9-9CBA-D361-1B96-D484E9412A07}"/>
              </a:ext>
            </a:extLst>
          </p:cNvPr>
          <p:cNvSpPr txBox="1"/>
          <p:nvPr/>
        </p:nvSpPr>
        <p:spPr>
          <a:xfrm>
            <a:off x="7432313" y="3239045"/>
            <a:ext cx="266653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https://neutrons.ornl.gov/mars</a:t>
            </a:r>
          </a:p>
        </p:txBody>
      </p:sp>
    </p:spTree>
    <p:extLst>
      <p:ext uri="{BB962C8B-B14F-4D97-AF65-F5344CB8AC3E}">
        <p14:creationId xmlns:p14="http://schemas.microsoft.com/office/powerpoint/2010/main" val="3658533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DB481-8383-53EE-7B73-E3D2BD8FC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Neutron Imaging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B7061-4A42-99B2-30FF-5723A46CA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Type of science</a:t>
            </a:r>
          </a:p>
        </p:txBody>
      </p:sp>
    </p:spTree>
    <p:extLst>
      <p:ext uri="{BB962C8B-B14F-4D97-AF65-F5344CB8AC3E}">
        <p14:creationId xmlns:p14="http://schemas.microsoft.com/office/powerpoint/2010/main" val="818309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04297-74DC-753E-74EF-B107E10C4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pic>
        <p:nvPicPr>
          <p:cNvPr id="5" name="Picture 4" descr="A picture containing text, screenshot, food&#10;&#10;Description automatically generated">
            <a:extLst>
              <a:ext uri="{FF2B5EF4-FFF2-40B4-BE49-F238E27FC236}">
                <a16:creationId xmlns:a16="http://schemas.microsoft.com/office/drawing/2014/main" id="{01E60CD7-37F6-EC20-C8ED-92DFCB69BD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3094" y="1202356"/>
            <a:ext cx="5969480" cy="426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814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3EB1-E8F8-9416-1863-1E8C379B7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Hand-on – cropping a stack of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CB4A4-6BC6-84B4-732B-FEE9F8B38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PLAN</a:t>
            </a:r>
          </a:p>
          <a:p>
            <a:r>
              <a:rPr lang="en-US" dirty="0"/>
              <a:t>Load the images</a:t>
            </a:r>
          </a:p>
          <a:p>
            <a:r>
              <a:rPr lang="en-US" dirty="0"/>
              <a:t>Visualize</a:t>
            </a:r>
          </a:p>
          <a:p>
            <a:r>
              <a:rPr lang="en-US" dirty="0"/>
              <a:t>Select region to crop</a:t>
            </a:r>
          </a:p>
          <a:p>
            <a:r>
              <a:rPr lang="en-US" dirty="0"/>
              <a:t>Visualize result</a:t>
            </a:r>
          </a:p>
          <a:p>
            <a:r>
              <a:rPr lang="en-US" dirty="0"/>
              <a:t>Export new images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1EF984-7667-4AFF-44E0-0E48C5A78DA9}"/>
              </a:ext>
            </a:extLst>
          </p:cNvPr>
          <p:cNvSpPr txBox="1"/>
          <p:nvPr/>
        </p:nvSpPr>
        <p:spPr>
          <a:xfrm>
            <a:off x="3024554" y="6370616"/>
            <a:ext cx="7350369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US" i="1" dirty="0">
                <a:latin typeface="+mn-lt"/>
              </a:rPr>
              <a:t>jean/exercises/notebook_without_widgets_example1.ipynb</a:t>
            </a:r>
          </a:p>
        </p:txBody>
      </p:sp>
    </p:spTree>
    <p:extLst>
      <p:ext uri="{BB962C8B-B14F-4D97-AF65-F5344CB8AC3E}">
        <p14:creationId xmlns:p14="http://schemas.microsoft.com/office/powerpoint/2010/main" val="3513931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53EB1-E8F8-9416-1863-1E8C379B7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Hand-on – cropping a stack of images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CB4A4-6BC6-84B4-732B-FEE9F8B38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NEW PLAN using widgets</a:t>
            </a:r>
          </a:p>
          <a:p>
            <a:r>
              <a:rPr lang="en-US" dirty="0"/>
              <a:t>Load the images</a:t>
            </a:r>
          </a:p>
          <a:p>
            <a:r>
              <a:rPr lang="en-US" dirty="0"/>
              <a:t>Visualize</a:t>
            </a:r>
          </a:p>
          <a:p>
            <a:r>
              <a:rPr lang="en-US" dirty="0"/>
              <a:t>Select region to crop</a:t>
            </a:r>
          </a:p>
          <a:p>
            <a:r>
              <a:rPr lang="en-US" dirty="0"/>
              <a:t>Visualize result</a:t>
            </a:r>
          </a:p>
          <a:p>
            <a:r>
              <a:rPr lang="en-US" dirty="0"/>
              <a:t>Export new images</a:t>
            </a:r>
          </a:p>
        </p:txBody>
      </p:sp>
    </p:spTree>
    <p:extLst>
      <p:ext uri="{BB962C8B-B14F-4D97-AF65-F5344CB8AC3E}">
        <p14:creationId xmlns:p14="http://schemas.microsoft.com/office/powerpoint/2010/main" val="901459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D04CE-314B-ED69-DEF4-0A6FBF2E8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advanced used of widgets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60657-9236-28D1-A1C6-346FF7FBB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Topaz config file</a:t>
            </a:r>
          </a:p>
          <a:p>
            <a:r>
              <a:rPr lang="en-US" dirty="0"/>
              <a:t>Timepix3</a:t>
            </a:r>
          </a:p>
          <a:p>
            <a:r>
              <a:rPr lang="en-US" dirty="0"/>
              <a:t>Group images per cycle for panoramic stitching</a:t>
            </a:r>
          </a:p>
          <a:p>
            <a:r>
              <a:rPr lang="en-US" dirty="0"/>
              <a:t>Advanced normalization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768424"/>
      </p:ext>
    </p:extLst>
  </p:cSld>
  <p:clrMapOvr>
    <a:masterClrMapping/>
  </p:clrMapOvr>
</p:sld>
</file>

<file path=ppt/theme/theme1.xml><?xml version="1.0" encoding="utf-8"?>
<a:theme xmlns:a="http://schemas.openxmlformats.org/drawingml/2006/main" name="ORNL">
  <a:themeElements>
    <a:clrScheme name="ORNL theme colors 180717 final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3BA2AD"/>
      </a:accent1>
      <a:accent2>
        <a:srgbClr val="8FBB55"/>
      </a:accent2>
      <a:accent3>
        <a:srgbClr val="5785B7"/>
      </a:accent3>
      <a:accent4>
        <a:srgbClr val="E5A940"/>
      </a:accent4>
      <a:accent5>
        <a:srgbClr val="919785"/>
      </a:accent5>
      <a:accent6>
        <a:srgbClr val="CB4D3D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 w="38100">
          <a:solidFill>
            <a:schemeClr val="bg2"/>
          </a:solidFill>
          <a:miter lim="800000"/>
        </a:ln>
        <a:effectLst/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/>
      </a:spPr>
      <a:bodyPr rot="0" spcFirstLastPara="0" vertOverflow="overflow" horzOverflow="overflow" vert="horz" wrap="square" lIns="182880" tIns="182880" rIns="182880" bIns="18288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>
              <a:lumMod val="50000"/>
            </a:schemeClr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RNL 16x9 template 180719" id="{91F5A9DE-0FF5-42D2-8B71-414341298470}" vid="{19B61368-BE15-4FF9-B836-7A1A3976FBB8}"/>
    </a:ext>
  </a:extLst>
</a:theme>
</file>

<file path=ppt/theme/theme2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NL presentation palette 180710">
      <a:dk1>
        <a:sysClr val="windowText" lastClr="000000"/>
      </a:dk1>
      <a:lt1>
        <a:sysClr val="window" lastClr="FFFFFF"/>
      </a:lt1>
      <a:dk2>
        <a:srgbClr val="447E59"/>
      </a:dk2>
      <a:lt2>
        <a:srgbClr val="FFFFFF"/>
      </a:lt2>
      <a:accent1>
        <a:srgbClr val="17A6B6"/>
      </a:accent1>
      <a:accent2>
        <a:srgbClr val="98BA6A"/>
      </a:accent2>
      <a:accent3>
        <a:srgbClr val="5085C0"/>
      </a:accent3>
      <a:accent4>
        <a:srgbClr val="EC855C"/>
      </a:accent4>
      <a:accent5>
        <a:srgbClr val="8E7B6C"/>
      </a:accent5>
      <a:accent6>
        <a:srgbClr val="C75653"/>
      </a:accent6>
      <a:hlink>
        <a:srgbClr val="397D52"/>
      </a:hlink>
      <a:folHlink>
        <a:srgbClr val="00000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B6F5DE5-FF42-42F2-9962-F83010572F4E}">
  <ds:schemaRefs>
    <ds:schemaRef ds:uri="http://schemas.openxmlformats.org/package/2006/metadata/core-properties"/>
    <ds:schemaRef ds:uri="http://purl.org/dc/terms/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FF1CA81-B025-421E-9746-B1FF59551E5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950AF3C-223B-4322-9D84-8F5422CEAF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353</Words>
  <Application>Microsoft Macintosh PowerPoint</Application>
  <PresentationFormat>Widescreen</PresentationFormat>
  <Paragraphs>63</Paragraphs>
  <Slides>9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Arial Black</vt:lpstr>
      <vt:lpstr>Century Gothic</vt:lpstr>
      <vt:lpstr>ORNL</vt:lpstr>
      <vt:lpstr>Jupyter notebooks and their widgets</vt:lpstr>
      <vt:lpstr>Table of Contents</vt:lpstr>
      <vt:lpstr>Neutron Imaging</vt:lpstr>
      <vt:lpstr>We have both HFIR and SNS at ORNL</vt:lpstr>
      <vt:lpstr>Neutron Imaging</vt:lpstr>
      <vt:lpstr>Jupyter notebooks</vt:lpstr>
      <vt:lpstr>Hand-on – cropping a stack of images</vt:lpstr>
      <vt:lpstr>Hand-on – cropping a stack of images</vt:lpstr>
      <vt:lpstr>More advanced used of widgets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Dynamics of Neutron Imaging Software  and Implementation: Their Impact on Scientific Research and Beam Line Productivity</dc:title>
  <dc:subject/>
  <dc:creator/>
  <cp:keywords/>
  <dc:description/>
  <cp:lastModifiedBy/>
  <cp:revision>181</cp:revision>
  <dcterms:created xsi:type="dcterms:W3CDTF">2018-07-12T19:30:01Z</dcterms:created>
  <dcterms:modified xsi:type="dcterms:W3CDTF">2023-05-16T14:59:23Z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